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handoutMasterIdLst>
    <p:handoutMasterId r:id="rId24"/>
  </p:handoutMasterIdLst>
  <p:sldIdLst>
    <p:sldId id="256" r:id="rId3"/>
    <p:sldId id="257" r:id="rId4"/>
    <p:sldId id="258" r:id="rId5"/>
    <p:sldId id="259" r:id="rId6"/>
    <p:sldId id="302" r:id="rId7"/>
    <p:sldId id="260" r:id="rId8"/>
    <p:sldId id="300" r:id="rId9"/>
    <p:sldId id="304" r:id="rId10"/>
    <p:sldId id="305" r:id="rId11"/>
    <p:sldId id="306" r:id="rId12"/>
    <p:sldId id="307" r:id="rId13"/>
    <p:sldId id="301" r:id="rId14"/>
    <p:sldId id="310" r:id="rId15"/>
    <p:sldId id="308" r:id="rId16"/>
    <p:sldId id="309" r:id="rId17"/>
    <p:sldId id="311" r:id="rId18"/>
    <p:sldId id="312" r:id="rId19"/>
    <p:sldId id="313" r:id="rId20"/>
    <p:sldId id="314" r:id="rId21"/>
    <p:sldId id="299" r:id="rId22"/>
    <p:sldId id="26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AA"/>
    <a:srgbClr val="003A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892" autoAdjust="0"/>
    <p:restoredTop sz="96327"/>
  </p:normalViewPr>
  <p:slideViewPr>
    <p:cSldViewPr snapToGrid="0" snapToObjects="1">
      <p:cViewPr varScale="1">
        <p:scale>
          <a:sx n="103" d="100"/>
          <a:sy n="103" d="100"/>
        </p:scale>
        <p:origin x="114" y="2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256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AC04F9-0DBE-4DA7-8E6E-463760FA188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D5876D-E46D-49E9-91CF-C1931D1283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Summarize important background research and EDA</a:t>
          </a:r>
        </a:p>
      </dgm:t>
    </dgm:pt>
    <dgm:pt modelId="{7407F62E-F29C-4D06-8B10-0312D6C1AAF7}" type="parTrans" cxnId="{2F118743-9F13-43F9-999B-3CD5FCA55AD6}">
      <dgm:prSet/>
      <dgm:spPr/>
      <dgm:t>
        <a:bodyPr/>
        <a:lstStyle/>
        <a:p>
          <a:endParaRPr lang="en-US"/>
        </a:p>
      </dgm:t>
    </dgm:pt>
    <dgm:pt modelId="{E6E34136-CDCF-4355-BC1D-F1948E615949}" type="sibTrans" cxnId="{2F118743-9F13-43F9-999B-3CD5FCA55AD6}">
      <dgm:prSet/>
      <dgm:spPr/>
      <dgm:t>
        <a:bodyPr/>
        <a:lstStyle/>
        <a:p>
          <a:endParaRPr lang="en-US"/>
        </a:p>
      </dgm:t>
    </dgm:pt>
    <dgm:pt modelId="{2646E8F0-50F2-459A-B366-3F09AA5434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Answer the SMART questions by building plots &amp; models</a:t>
          </a:r>
        </a:p>
      </dgm:t>
    </dgm:pt>
    <dgm:pt modelId="{71299779-E50A-488F-A658-4AE6EDAA9A00}" type="parTrans" cxnId="{71506232-CA49-4827-9167-72B9E21FF9B5}">
      <dgm:prSet/>
      <dgm:spPr/>
      <dgm:t>
        <a:bodyPr/>
        <a:lstStyle/>
        <a:p>
          <a:endParaRPr lang="en-US"/>
        </a:p>
      </dgm:t>
    </dgm:pt>
    <dgm:pt modelId="{F813E4B7-88D1-427A-9882-B3A6D0D7D598}" type="sibTrans" cxnId="{71506232-CA49-4827-9167-72B9E21FF9B5}">
      <dgm:prSet/>
      <dgm:spPr/>
      <dgm:t>
        <a:bodyPr/>
        <a:lstStyle/>
        <a:p>
          <a:endParaRPr lang="en-US"/>
        </a:p>
      </dgm:t>
    </dgm:pt>
    <dgm:pt modelId="{F3E8CFF6-1234-4FCE-824D-1F6D036F0498}" type="pres">
      <dgm:prSet presAssocID="{E5AC04F9-0DBE-4DA7-8E6E-463760FA1889}" presName="root" presStyleCnt="0">
        <dgm:presLayoutVars>
          <dgm:dir/>
          <dgm:resizeHandles val="exact"/>
        </dgm:presLayoutVars>
      </dgm:prSet>
      <dgm:spPr/>
    </dgm:pt>
    <dgm:pt modelId="{B93A25C3-E620-4FB4-A7D8-13CB113A1F13}" type="pres">
      <dgm:prSet presAssocID="{7CD5876D-E46D-49E9-91CF-C1931D1283EA}" presName="compNode" presStyleCnt="0"/>
      <dgm:spPr/>
    </dgm:pt>
    <dgm:pt modelId="{582F7ECA-59C9-4DC6-9148-43B42DD9A16E}" type="pres">
      <dgm:prSet presAssocID="{7CD5876D-E46D-49E9-91CF-C1931D1283EA}" presName="bgRect" presStyleLbl="bgShp" presStyleIdx="0" presStyleCnt="2"/>
      <dgm:spPr/>
    </dgm:pt>
    <dgm:pt modelId="{001DAF18-7CA2-4C66-9943-1AF85CE79D82}" type="pres">
      <dgm:prSet presAssocID="{7CD5876D-E46D-49E9-91CF-C1931D1283E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683660A-FA2A-4EC1-B134-9EACDFCB9DE8}" type="pres">
      <dgm:prSet presAssocID="{7CD5876D-E46D-49E9-91CF-C1931D1283EA}" presName="spaceRect" presStyleCnt="0"/>
      <dgm:spPr/>
    </dgm:pt>
    <dgm:pt modelId="{6ADF7DF4-91F8-4043-A8DC-49420DC28EC5}" type="pres">
      <dgm:prSet presAssocID="{7CD5876D-E46D-49E9-91CF-C1931D1283EA}" presName="parTx" presStyleLbl="revTx" presStyleIdx="0" presStyleCnt="2">
        <dgm:presLayoutVars>
          <dgm:chMax val="0"/>
          <dgm:chPref val="0"/>
        </dgm:presLayoutVars>
      </dgm:prSet>
      <dgm:spPr/>
    </dgm:pt>
    <dgm:pt modelId="{F90ACE04-0E1B-4CA1-B426-3A6C7FD40758}" type="pres">
      <dgm:prSet presAssocID="{E6E34136-CDCF-4355-BC1D-F1948E615949}" presName="sibTrans" presStyleCnt="0"/>
      <dgm:spPr/>
    </dgm:pt>
    <dgm:pt modelId="{F155B44B-539A-4DBA-8A55-5216E6FC501B}" type="pres">
      <dgm:prSet presAssocID="{2646E8F0-50F2-459A-B366-3F09AA54344B}" presName="compNode" presStyleCnt="0"/>
      <dgm:spPr/>
    </dgm:pt>
    <dgm:pt modelId="{D15E25D2-31D6-4EC4-9D2C-2A4F84D8823B}" type="pres">
      <dgm:prSet presAssocID="{2646E8F0-50F2-459A-B366-3F09AA54344B}" presName="bgRect" presStyleLbl="bgShp" presStyleIdx="1" presStyleCnt="2" custLinFactNeighborY="2471"/>
      <dgm:spPr/>
    </dgm:pt>
    <dgm:pt modelId="{E8DE0814-12EF-4BF4-82EE-14767206520B}" type="pres">
      <dgm:prSet presAssocID="{2646E8F0-50F2-459A-B366-3F09AA54344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2CA9E937-7731-405E-A425-29243857CD99}" type="pres">
      <dgm:prSet presAssocID="{2646E8F0-50F2-459A-B366-3F09AA54344B}" presName="spaceRect" presStyleCnt="0"/>
      <dgm:spPr/>
    </dgm:pt>
    <dgm:pt modelId="{86260486-01C0-4FAC-AD54-0781B4264316}" type="pres">
      <dgm:prSet presAssocID="{2646E8F0-50F2-459A-B366-3F09AA54344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1506232-CA49-4827-9167-72B9E21FF9B5}" srcId="{E5AC04F9-0DBE-4DA7-8E6E-463760FA1889}" destId="{2646E8F0-50F2-459A-B366-3F09AA54344B}" srcOrd="1" destOrd="0" parTransId="{71299779-E50A-488F-A658-4AE6EDAA9A00}" sibTransId="{F813E4B7-88D1-427A-9882-B3A6D0D7D598}"/>
    <dgm:cxn modelId="{2F118743-9F13-43F9-999B-3CD5FCA55AD6}" srcId="{E5AC04F9-0DBE-4DA7-8E6E-463760FA1889}" destId="{7CD5876D-E46D-49E9-91CF-C1931D1283EA}" srcOrd="0" destOrd="0" parTransId="{7407F62E-F29C-4D06-8B10-0312D6C1AAF7}" sibTransId="{E6E34136-CDCF-4355-BC1D-F1948E615949}"/>
    <dgm:cxn modelId="{34676944-3F1D-42CD-811E-B89136ACDB39}" type="presOf" srcId="{7CD5876D-E46D-49E9-91CF-C1931D1283EA}" destId="{6ADF7DF4-91F8-4043-A8DC-49420DC28EC5}" srcOrd="0" destOrd="0" presId="urn:microsoft.com/office/officeart/2018/2/layout/IconVerticalSolidList"/>
    <dgm:cxn modelId="{F8B912A7-2236-4F12-9BE5-3F9331D26B7B}" type="presOf" srcId="{E5AC04F9-0DBE-4DA7-8E6E-463760FA1889}" destId="{F3E8CFF6-1234-4FCE-824D-1F6D036F0498}" srcOrd="0" destOrd="0" presId="urn:microsoft.com/office/officeart/2018/2/layout/IconVerticalSolidList"/>
    <dgm:cxn modelId="{56753FE2-1FE8-4709-BF38-2F733D4BAFD0}" type="presOf" srcId="{2646E8F0-50F2-459A-B366-3F09AA54344B}" destId="{86260486-01C0-4FAC-AD54-0781B4264316}" srcOrd="0" destOrd="0" presId="urn:microsoft.com/office/officeart/2018/2/layout/IconVerticalSolidList"/>
    <dgm:cxn modelId="{71A40619-31B1-4F59-A7CE-8E93EF0FCCA8}" type="presParOf" srcId="{F3E8CFF6-1234-4FCE-824D-1F6D036F0498}" destId="{B93A25C3-E620-4FB4-A7D8-13CB113A1F13}" srcOrd="0" destOrd="0" presId="urn:microsoft.com/office/officeart/2018/2/layout/IconVerticalSolidList"/>
    <dgm:cxn modelId="{34243267-E27A-4E4C-BBAF-0F560B0A3636}" type="presParOf" srcId="{B93A25C3-E620-4FB4-A7D8-13CB113A1F13}" destId="{582F7ECA-59C9-4DC6-9148-43B42DD9A16E}" srcOrd="0" destOrd="0" presId="urn:microsoft.com/office/officeart/2018/2/layout/IconVerticalSolidList"/>
    <dgm:cxn modelId="{1E7D4017-7058-436D-A1E6-2EB827A43020}" type="presParOf" srcId="{B93A25C3-E620-4FB4-A7D8-13CB113A1F13}" destId="{001DAF18-7CA2-4C66-9943-1AF85CE79D82}" srcOrd="1" destOrd="0" presId="urn:microsoft.com/office/officeart/2018/2/layout/IconVerticalSolidList"/>
    <dgm:cxn modelId="{80726E50-BD30-4137-8780-8FE3921B10DA}" type="presParOf" srcId="{B93A25C3-E620-4FB4-A7D8-13CB113A1F13}" destId="{9683660A-FA2A-4EC1-B134-9EACDFCB9DE8}" srcOrd="2" destOrd="0" presId="urn:microsoft.com/office/officeart/2018/2/layout/IconVerticalSolidList"/>
    <dgm:cxn modelId="{A0443960-7417-4283-A67E-45DACA2EEE67}" type="presParOf" srcId="{B93A25C3-E620-4FB4-A7D8-13CB113A1F13}" destId="{6ADF7DF4-91F8-4043-A8DC-49420DC28EC5}" srcOrd="3" destOrd="0" presId="urn:microsoft.com/office/officeart/2018/2/layout/IconVerticalSolidList"/>
    <dgm:cxn modelId="{3A4E2708-76B5-4E38-99F6-69D02E7D5E52}" type="presParOf" srcId="{F3E8CFF6-1234-4FCE-824D-1F6D036F0498}" destId="{F90ACE04-0E1B-4CA1-B426-3A6C7FD40758}" srcOrd="1" destOrd="0" presId="urn:microsoft.com/office/officeart/2018/2/layout/IconVerticalSolidList"/>
    <dgm:cxn modelId="{06478B6C-D2EA-48FB-9CFC-2948D28E9FEF}" type="presParOf" srcId="{F3E8CFF6-1234-4FCE-824D-1F6D036F0498}" destId="{F155B44B-539A-4DBA-8A55-5216E6FC501B}" srcOrd="2" destOrd="0" presId="urn:microsoft.com/office/officeart/2018/2/layout/IconVerticalSolidList"/>
    <dgm:cxn modelId="{1E726DC7-E46B-48F1-8FAC-5B7A23C11DD2}" type="presParOf" srcId="{F155B44B-539A-4DBA-8A55-5216E6FC501B}" destId="{D15E25D2-31D6-4EC4-9D2C-2A4F84D8823B}" srcOrd="0" destOrd="0" presId="urn:microsoft.com/office/officeart/2018/2/layout/IconVerticalSolidList"/>
    <dgm:cxn modelId="{B7EE3887-9292-4BBA-8B06-6FF8C345CBCA}" type="presParOf" srcId="{F155B44B-539A-4DBA-8A55-5216E6FC501B}" destId="{E8DE0814-12EF-4BF4-82EE-14767206520B}" srcOrd="1" destOrd="0" presId="urn:microsoft.com/office/officeart/2018/2/layout/IconVerticalSolidList"/>
    <dgm:cxn modelId="{8DA00D76-03E6-46D4-8802-9BC69E4DEFFA}" type="presParOf" srcId="{F155B44B-539A-4DBA-8A55-5216E6FC501B}" destId="{2CA9E937-7731-405E-A425-29243857CD99}" srcOrd="2" destOrd="0" presId="urn:microsoft.com/office/officeart/2018/2/layout/IconVerticalSolidList"/>
    <dgm:cxn modelId="{14DF0C12-4BE7-4C37-A1D9-44AF9B7BB302}" type="presParOf" srcId="{F155B44B-539A-4DBA-8A55-5216E6FC501B}" destId="{86260486-01C0-4FAC-AD54-0781B426431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F7ECA-59C9-4DC6-9148-43B42DD9A16E}">
      <dsp:nvSpPr>
        <dsp:cNvPr id="0" name=""/>
        <dsp:cNvSpPr/>
      </dsp:nvSpPr>
      <dsp:spPr>
        <a:xfrm>
          <a:off x="0" y="626370"/>
          <a:ext cx="9850170" cy="11563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1DAF18-7CA2-4C66-9943-1AF85CE79D82}">
      <dsp:nvSpPr>
        <dsp:cNvPr id="0" name=""/>
        <dsp:cNvSpPr/>
      </dsp:nvSpPr>
      <dsp:spPr>
        <a:xfrm>
          <a:off x="349803" y="886555"/>
          <a:ext cx="636007" cy="636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F7DF4-91F8-4043-A8DC-49420DC28EC5}">
      <dsp:nvSpPr>
        <dsp:cNvPr id="0" name=""/>
        <dsp:cNvSpPr/>
      </dsp:nvSpPr>
      <dsp:spPr>
        <a:xfrm>
          <a:off x="1335615" y="626370"/>
          <a:ext cx="8514554" cy="1156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3" tIns="122383" rIns="122383" bIns="1223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Summarize important background research and EDA</a:t>
          </a:r>
        </a:p>
      </dsp:txBody>
      <dsp:txXfrm>
        <a:off x="1335615" y="626370"/>
        <a:ext cx="8514554" cy="1156376"/>
      </dsp:txXfrm>
    </dsp:sp>
    <dsp:sp modelId="{D15E25D2-31D6-4EC4-9D2C-2A4F84D8823B}">
      <dsp:nvSpPr>
        <dsp:cNvPr id="0" name=""/>
        <dsp:cNvSpPr/>
      </dsp:nvSpPr>
      <dsp:spPr>
        <a:xfrm>
          <a:off x="0" y="2100415"/>
          <a:ext cx="9850170" cy="11563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E0814-12EF-4BF4-82EE-14767206520B}">
      <dsp:nvSpPr>
        <dsp:cNvPr id="0" name=""/>
        <dsp:cNvSpPr/>
      </dsp:nvSpPr>
      <dsp:spPr>
        <a:xfrm>
          <a:off x="349803" y="2332026"/>
          <a:ext cx="636007" cy="636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60486-01C0-4FAC-AD54-0781B4264316}">
      <dsp:nvSpPr>
        <dsp:cNvPr id="0" name=""/>
        <dsp:cNvSpPr/>
      </dsp:nvSpPr>
      <dsp:spPr>
        <a:xfrm>
          <a:off x="1335615" y="2071841"/>
          <a:ext cx="8514554" cy="1156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3" tIns="122383" rIns="122383" bIns="1223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Answer the SMART questions by building plots &amp; models</a:t>
          </a:r>
        </a:p>
      </dsp:txBody>
      <dsp:txXfrm>
        <a:off x="1335615" y="2071841"/>
        <a:ext cx="8514554" cy="11563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FA0374-6A02-672F-B83C-BF6AFBFB75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B6BD98-9A90-93ED-E8D9-C9159EBD8E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F07A2-65A2-4102-83B5-DE90993C0697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2F2B2-C5EB-1DA1-B160-23939D31B6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EE0AC-D1F2-2A06-C978-8C8B8AC149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D83B7-B5BD-444B-BA2E-3AB7D6CD1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41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6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6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6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6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2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3" y="2505077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3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6" y="2505077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3"/>
            <a:ext cx="5393267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7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40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1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3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2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3" y="2505077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3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6" y="2505077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3"/>
            <a:ext cx="5393267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7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40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1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3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0706" y="440659"/>
            <a:ext cx="8820470" cy="3153459"/>
          </a:xfrm>
        </p:spPr>
        <p:txBody>
          <a:bodyPr/>
          <a:lstStyle/>
          <a:p>
            <a:r>
              <a:rPr lang="en-US" sz="2000" b="0" dirty="0"/>
              <a:t>						                       DATS 6103</a:t>
            </a:r>
            <a:br>
              <a:rPr lang="en-US" sz="6000" dirty="0"/>
            </a:br>
            <a:r>
              <a:rPr lang="en-US" sz="6000" dirty="0"/>
              <a:t>  STROKE </a:t>
            </a:r>
            <a:br>
              <a:rPr lang="en-US" sz="6000" dirty="0"/>
            </a:br>
            <a:r>
              <a:rPr lang="en-US" sz="6000" dirty="0"/>
              <a:t>  PREDICTION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726" y="3938352"/>
            <a:ext cx="5595274" cy="2366413"/>
          </a:xfrm>
        </p:spPr>
        <p:txBody>
          <a:bodyPr/>
          <a:lstStyle/>
          <a:p>
            <a:r>
              <a:rPr lang="en-US" sz="2000" b="1" dirty="0"/>
              <a:t>TEAM MEMBERS:  </a:t>
            </a:r>
            <a:br>
              <a:rPr lang="en-US" sz="2000" b="1" dirty="0"/>
            </a:br>
            <a:br>
              <a:rPr lang="en-US" sz="2000" dirty="0"/>
            </a:br>
            <a:r>
              <a:rPr lang="en-US" sz="2000" dirty="0"/>
              <a:t>     Aswin Balaji </a:t>
            </a:r>
            <a:r>
              <a:rPr lang="en-US" sz="2000" dirty="0" err="1"/>
              <a:t>Thippa</a:t>
            </a:r>
            <a:r>
              <a:rPr lang="en-US" sz="2000" dirty="0"/>
              <a:t> Ramesh</a:t>
            </a:r>
            <a:br>
              <a:rPr lang="en-US" sz="2000" dirty="0"/>
            </a:br>
            <a:r>
              <a:rPr lang="en-US" sz="2000" dirty="0"/>
              <a:t>     </a:t>
            </a:r>
            <a:r>
              <a:rPr lang="en-US" sz="2000" dirty="0" err="1"/>
              <a:t>Barathkumar</a:t>
            </a:r>
            <a:r>
              <a:rPr lang="en-US" sz="2000" dirty="0"/>
              <a:t> </a:t>
            </a:r>
            <a:r>
              <a:rPr lang="en-US" sz="2000" dirty="0" err="1"/>
              <a:t>Anantharaj</a:t>
            </a:r>
            <a:br>
              <a:rPr lang="en-US" sz="2000" dirty="0"/>
            </a:br>
            <a:r>
              <a:rPr lang="en-US" sz="2000" dirty="0"/>
              <a:t>     Gowri Sriram Lakshmanan</a:t>
            </a:r>
            <a:br>
              <a:rPr lang="en-US" sz="2000" dirty="0"/>
            </a:br>
            <a:r>
              <a:rPr lang="en-US" sz="2000" dirty="0"/>
              <a:t>     Rahul Arvind</a:t>
            </a:r>
          </a:p>
        </p:txBody>
      </p:sp>
      <p:pic>
        <p:nvPicPr>
          <p:cNvPr id="12" name="Picture 11" descr="A brain and pulse line&#10;&#10;Description automatically generated with medium confidence">
            <a:extLst>
              <a:ext uri="{FF2B5EF4-FFF2-40B4-BE49-F238E27FC236}">
                <a16:creationId xmlns:a16="http://schemas.microsoft.com/office/drawing/2014/main" id="{1227F9F2-E28A-AE34-8E67-4FDB94621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4756" y="2845522"/>
            <a:ext cx="4297244" cy="380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53C06-9786-F585-1875-40F142058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2C99BE4-8550-9617-610E-F49AC8DCF50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6" y="1121890"/>
            <a:ext cx="10835911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does the distribution of each predictor vary within stroke cases?</a:t>
            </a: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b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 cases are more common among private sector workers, higher BMI (20-40) ranges, and urban residents.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399E36A-36F5-AB70-024A-CB3BF3A3E37D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D7446-1D99-DF4D-5DA7-66F5FF80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88" y="1682242"/>
            <a:ext cx="3967728" cy="2963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E4901E-6F83-84E7-0B56-C424C7C39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183" y="1682242"/>
            <a:ext cx="4262559" cy="25428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DFBE14-1042-B436-96A5-91C712068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110" y="1682242"/>
            <a:ext cx="3543873" cy="264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24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EB2E4-CC2D-6F6D-731C-37892A6A2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C539592-FAC0-1E59-C423-63F6C82E8B2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6" y="1121890"/>
            <a:ext cx="10835911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does the distribution of each predictor vary within stroke cases?</a:t>
            </a: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 cases are associated with glucose level between 70 to 200 and are among those who have never smoked, followed by former smokers.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E96F323F-4E26-AA0D-0AD6-E69D4E839ADA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CB987-22E0-3243-FB6E-94D80DF1D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910" y="1678174"/>
            <a:ext cx="4158386" cy="2480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7005F-2EED-872C-650B-90D60BEC4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70510"/>
            <a:ext cx="4466253" cy="266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05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80B9D-B4B7-B401-733B-D0CB8DA47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A23E7FA-A3FE-5B78-8F99-E5732BFB56D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7" y="1423356"/>
            <a:ext cx="9284960" cy="3711921"/>
          </a:xfrm>
        </p:spPr>
        <p:txBody>
          <a:bodyPr/>
          <a:lstStyle/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ea typeface="+mj-ea"/>
              </a:rPr>
              <a:t>Multicollinearity &amp; Correlation Check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independent </a:t>
            </a:r>
            <a:b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 are collinear</a:t>
            </a:r>
            <a:b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each other</a:t>
            </a:r>
          </a:p>
          <a:p>
            <a:pPr marR="0" lvl="0">
              <a:spcAft>
                <a:spcPts val="0"/>
              </a:spcAft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EB4C25A0-9376-5315-8462-E7138F43ABC0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56BF0-2C15-EB18-C22F-A733BC776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098" y="1268750"/>
            <a:ext cx="4781841" cy="408395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6AEDA07-3B23-22C1-54D1-BDDBEDAB4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734" y="2091355"/>
            <a:ext cx="2562583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82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36860-FEE7-4DD5-1CED-F2477F22B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3695A5F1-33EC-BB36-88AF-06A28CB7E5A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6" y="1121890"/>
            <a:ext cx="10835911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RANKING PREDICTORS</a:t>
            </a:r>
          </a:p>
          <a:p>
            <a:pPr marR="0" lvl="0">
              <a:spcAft>
                <a:spcPts val="0"/>
              </a:spcAft>
            </a:pPr>
            <a:b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What are the key factors most strongly </a:t>
            </a:r>
            <a:b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associated with the occurrence of strokes?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RFE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Technique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RFE technique is used to eliminate the </a:t>
            </a:r>
            <a:b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least important ones iteratively.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Ranked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based on its importance</a:t>
            </a:r>
            <a:b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r>
              <a:rPr lang="en-US" sz="8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AD006FB-BD05-500E-90D5-C721D986E01C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BUILDING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64F5DC3-EA13-7A53-14AA-ED4C00CD7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224" y="1658734"/>
            <a:ext cx="2625609" cy="263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14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FEF87-C1FD-8095-CF51-F79D96E79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8BC3C05-101E-5FE7-F239-248C8D2813E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6" y="1121890"/>
            <a:ext cx="10835911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LOGISTIC REGRESSION WITH IMBALANCED DATA</a:t>
            </a:r>
          </a:p>
          <a:p>
            <a:pPr marR="0" lvl="0">
              <a:spcAft>
                <a:spcPts val="0"/>
              </a:spcAft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0% Accuracy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test data of</a:t>
            </a:r>
            <a:b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 prediction 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100% Accuracy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test data of</a:t>
            </a:r>
            <a:b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non-stroke prediction</a:t>
            </a:r>
            <a:b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r>
              <a:rPr lang="en-US" sz="8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2E4E45E-CAA1-8F71-AECB-34724B43D9DC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B43A6-8B95-644B-A4C5-086B749F2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721" y="1670432"/>
            <a:ext cx="4069829" cy="35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4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E2CF8-7070-B1C3-641B-4AA0F45ED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644181D-6022-3CFC-93B2-C2E642F7414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6" y="1121890"/>
            <a:ext cx="10835911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BALANCING THE DATA</a:t>
            </a:r>
          </a:p>
          <a:p>
            <a:pPr marR="0" lvl="0">
              <a:spcAft>
                <a:spcPts val="0"/>
              </a:spcAft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oversampling.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Balanced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dataset for equal class</a:t>
            </a:r>
            <a:b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representation.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 bias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stroke predictions. 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</a:rPr>
              <a:t>      </a:t>
            </a:r>
            <a:r>
              <a:rPr lang="en-US" sz="1600" b="1" dirty="0">
                <a:solidFill>
                  <a:srgbClr val="FF0000"/>
                </a:solidFill>
              </a:rPr>
              <a:t>SMOTE</a:t>
            </a:r>
            <a:r>
              <a:rPr lang="en-US" sz="1600" dirty="0">
                <a:solidFill>
                  <a:srgbClr val="FF0000"/>
                </a:solidFill>
              </a:rPr>
              <a:t> generates synthetic samples for 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      the minority class to balance class distribution.</a:t>
            </a:r>
            <a:b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r>
              <a:rPr lang="en-US" sz="8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EE846532-B2E6-F232-0D74-27552CA8F44B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BUILDING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A422AC-8CEA-BE43-21CA-04DE07C027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390640"/>
              </p:ext>
            </p:extLst>
          </p:nvPr>
        </p:nvGraphicFramePr>
        <p:xfrm>
          <a:off x="7099306" y="1696636"/>
          <a:ext cx="4068931" cy="11585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46357">
                  <a:extLst>
                    <a:ext uri="{9D8B030D-6E8A-4147-A177-3AD203B41FA5}">
                      <a16:colId xmlns:a16="http://schemas.microsoft.com/office/drawing/2014/main" val="783065782"/>
                    </a:ext>
                  </a:extLst>
                </a:gridCol>
                <a:gridCol w="2122574">
                  <a:extLst>
                    <a:ext uri="{9D8B030D-6E8A-4147-A177-3AD203B41FA5}">
                      <a16:colId xmlns:a16="http://schemas.microsoft.com/office/drawing/2014/main" val="2912112286"/>
                    </a:ext>
                  </a:extLst>
                </a:gridCol>
              </a:tblGrid>
              <a:tr h="579266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STROKE =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STROKE =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596786"/>
                  </a:ext>
                </a:extLst>
              </a:tr>
              <a:tr h="579266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29392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290839-4581-B004-C784-B08961F93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619119"/>
              </p:ext>
            </p:extLst>
          </p:nvPr>
        </p:nvGraphicFramePr>
        <p:xfrm>
          <a:off x="7099306" y="3758701"/>
          <a:ext cx="4068931" cy="11585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46357">
                  <a:extLst>
                    <a:ext uri="{9D8B030D-6E8A-4147-A177-3AD203B41FA5}">
                      <a16:colId xmlns:a16="http://schemas.microsoft.com/office/drawing/2014/main" val="783065782"/>
                    </a:ext>
                  </a:extLst>
                </a:gridCol>
                <a:gridCol w="2122574">
                  <a:extLst>
                    <a:ext uri="{9D8B030D-6E8A-4147-A177-3AD203B41FA5}">
                      <a16:colId xmlns:a16="http://schemas.microsoft.com/office/drawing/2014/main" val="2912112286"/>
                    </a:ext>
                  </a:extLst>
                </a:gridCol>
              </a:tblGrid>
              <a:tr h="579266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STROKE =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STROKE =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596786"/>
                  </a:ext>
                </a:extLst>
              </a:tr>
              <a:tr h="579266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2939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B50A0E8-87D1-99EA-C5CF-F9F75C6EAD4B}"/>
              </a:ext>
            </a:extLst>
          </p:cNvPr>
          <p:cNvSpPr txBox="1"/>
          <p:nvPr/>
        </p:nvSpPr>
        <p:spPr>
          <a:xfrm>
            <a:off x="8506658" y="118789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132B6-C853-77E1-6E3C-822627F84C27}"/>
              </a:ext>
            </a:extLst>
          </p:cNvPr>
          <p:cNvSpPr txBox="1"/>
          <p:nvPr/>
        </p:nvSpPr>
        <p:spPr>
          <a:xfrm>
            <a:off x="8565727" y="332242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7392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93765-2E98-564B-34C2-907399F10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367D61F4-DC78-DCE7-9893-19BD568ECB5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6" y="1121890"/>
            <a:ext cx="10835911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LOGISTIC REGRESSION WITH BALANCED DATA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b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r>
              <a:rPr lang="en-US" sz="8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CACEE12-C23A-6772-C1F9-11A8DF5E0FB8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BUILDING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67850-B27D-829F-029C-7CE2C6614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391" y="1572912"/>
            <a:ext cx="3893064" cy="30584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D4502E-D564-CD5B-F2A2-23CCBCC54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91" y="1716900"/>
            <a:ext cx="4294187" cy="2770488"/>
          </a:xfrm>
          <a:prstGeom prst="rect">
            <a:avLst/>
          </a:prstGeom>
        </p:spPr>
      </p:pic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7275A260-254B-32AC-9344-9D31DFA893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5894"/>
          <a:stretch/>
        </p:blipFill>
        <p:spPr>
          <a:xfrm>
            <a:off x="4771279" y="3102144"/>
            <a:ext cx="3365112" cy="16671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5A85D1-5E48-DC7F-C0DE-95C5DA147DD9}"/>
              </a:ext>
            </a:extLst>
          </p:cNvPr>
          <p:cNvSpPr txBox="1"/>
          <p:nvPr/>
        </p:nvSpPr>
        <p:spPr>
          <a:xfrm>
            <a:off x="4871683" y="2014363"/>
            <a:ext cx="6155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Accuracy : 100%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Accuracy : 81% </a:t>
            </a:r>
          </a:p>
        </p:txBody>
      </p:sp>
    </p:spTree>
    <p:extLst>
      <p:ext uri="{BB962C8B-B14F-4D97-AF65-F5344CB8AC3E}">
        <p14:creationId xmlns:p14="http://schemas.microsoft.com/office/powerpoint/2010/main" val="602496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DDBBA-78CA-55B7-9AE0-E277D31EC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29902463-FA38-EA9C-F5FB-64983DE548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6" y="1121890"/>
            <a:ext cx="10835911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RANDOM FOREST WITH BALANCED DATA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b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r>
              <a:rPr lang="en-US" sz="8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FDFF94C-8B0B-F1B0-97B1-81F5F8B7E007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BUILDING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ACD0E-11EF-1FA4-5ABB-34E3CEDE98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075"/>
          <a:stretch/>
        </p:blipFill>
        <p:spPr>
          <a:xfrm>
            <a:off x="5041208" y="2931180"/>
            <a:ext cx="3007656" cy="1525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04788E-33FB-A843-BD95-4AD5BD40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878" y="1731348"/>
            <a:ext cx="3875898" cy="30819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0622C0-A742-978C-25E4-BAA3E1F6E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96" y="1834637"/>
            <a:ext cx="4257382" cy="28753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7FBC21-E9DB-E40F-DFE3-920493FEC1F8}"/>
              </a:ext>
            </a:extLst>
          </p:cNvPr>
          <p:cNvSpPr txBox="1"/>
          <p:nvPr/>
        </p:nvSpPr>
        <p:spPr>
          <a:xfrm>
            <a:off x="4976906" y="199900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Accuracy : 99%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Accuracy : 94% </a:t>
            </a:r>
          </a:p>
        </p:txBody>
      </p:sp>
    </p:spTree>
    <p:extLst>
      <p:ext uri="{BB962C8B-B14F-4D97-AF65-F5344CB8AC3E}">
        <p14:creationId xmlns:p14="http://schemas.microsoft.com/office/powerpoint/2010/main" val="1494058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4EA9C-63D4-4F72-392E-20B2281A0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DC72CA7F-0CA4-9643-43A9-912E9A2567F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6" y="1121890"/>
            <a:ext cx="10835911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RANDOM FOREST WITH BALANCED DATA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b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r>
              <a:rPr lang="en-US" sz="8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EC9F8014-25B0-4F87-1934-CD43B6006357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DC0FB-7212-C8A8-0846-C4608B5C7F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13" b="3710"/>
          <a:stretch/>
        </p:blipFill>
        <p:spPr>
          <a:xfrm>
            <a:off x="2342530" y="1629888"/>
            <a:ext cx="7680243" cy="374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86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1534D-C232-6ED4-1A04-2693A3D53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86668DDE-FA7A-1FF0-DD4C-A82047E201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6" y="1121890"/>
            <a:ext cx="10835911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b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r>
              <a:rPr lang="en-US" sz="8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79440F5-7FDA-391A-4292-4A94C7986EF5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COMPARISON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D5860A-D38D-C501-9736-8AB15D56A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148490"/>
              </p:ext>
            </p:extLst>
          </p:nvPr>
        </p:nvGraphicFramePr>
        <p:xfrm>
          <a:off x="2550208" y="1871774"/>
          <a:ext cx="6606432" cy="235901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202144">
                  <a:extLst>
                    <a:ext uri="{9D8B030D-6E8A-4147-A177-3AD203B41FA5}">
                      <a16:colId xmlns:a16="http://schemas.microsoft.com/office/drawing/2014/main" val="597088375"/>
                    </a:ext>
                  </a:extLst>
                </a:gridCol>
                <a:gridCol w="2202144">
                  <a:extLst>
                    <a:ext uri="{9D8B030D-6E8A-4147-A177-3AD203B41FA5}">
                      <a16:colId xmlns:a16="http://schemas.microsoft.com/office/drawing/2014/main" val="1150135528"/>
                    </a:ext>
                  </a:extLst>
                </a:gridCol>
                <a:gridCol w="2202144">
                  <a:extLst>
                    <a:ext uri="{9D8B030D-6E8A-4147-A177-3AD203B41FA5}">
                      <a16:colId xmlns:a16="http://schemas.microsoft.com/office/drawing/2014/main" val="3633367051"/>
                    </a:ext>
                  </a:extLst>
                </a:gridCol>
              </a:tblGrid>
              <a:tr h="589753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BALANCED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905227"/>
                  </a:ext>
                </a:extLst>
              </a:tr>
              <a:tr h="589753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349987"/>
                  </a:ext>
                </a:extLst>
              </a:tr>
              <a:tr h="589753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755507"/>
                  </a:ext>
                </a:extLst>
              </a:tr>
              <a:tr h="589753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79916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D3DACF7-5CF9-0E1B-45AB-F3B8CF5BF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43" y="3629121"/>
            <a:ext cx="601665" cy="60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12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7D4ED19E-EF58-ACC1-7EED-D9C2C6716C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9510762"/>
              </p:ext>
            </p:extLst>
          </p:nvPr>
        </p:nvGraphicFramePr>
        <p:xfrm>
          <a:off x="1166279" y="1246566"/>
          <a:ext cx="9850170" cy="3854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E90D6120-5FDA-0448-B0DE-7B1974F43FB3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3303388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861D0-4FF9-124B-DC32-2341C76FB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CE9FC5C1-1192-DC38-5122-2A5550C6965A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7F1A80D-980E-BBDA-A590-CA95551FE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5823878-2290-FA5B-57BD-518B02A75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E3A4684-3951-2A92-4A9D-33A605B89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D2147175-2B40-BBAB-8CCF-C83F4410EC09}"/>
              </a:ext>
            </a:extLst>
          </p:cNvPr>
          <p:cNvSpPr txBox="1">
            <a:spLocks/>
          </p:cNvSpPr>
          <p:nvPr/>
        </p:nvSpPr>
        <p:spPr>
          <a:xfrm>
            <a:off x="435468" y="1311882"/>
            <a:ext cx="9940173" cy="35023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analysis reveals key insights into stroke occurrence patterns:</a:t>
            </a:r>
          </a:p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Predictors: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Age, average glucose level, BMI, work type and gender are the strongest factors of stroke prediction.</a:t>
            </a:r>
          </a:p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Performance: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Random Forest model on balanced data outperforms the LR model with higher accuracy (94%) and lower </a:t>
            </a:r>
            <a:b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rates.</a:t>
            </a:r>
          </a:p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Actionable Insights: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 risks rise after age 40, with higher cases among urban residents, private workers, BMI 20–40, and females. Elevated glucose levels and lifestyle factors like smoking also play </a:t>
            </a:r>
            <a:b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roles.</a:t>
            </a:r>
          </a:p>
        </p:txBody>
      </p:sp>
      <p:pic>
        <p:nvPicPr>
          <p:cNvPr id="2" name="Graphic 1" descr="Head with Gears">
            <a:extLst>
              <a:ext uri="{FF2B5EF4-FFF2-40B4-BE49-F238E27FC236}">
                <a16:creationId xmlns:a16="http://schemas.microsoft.com/office/drawing/2014/main" id="{CE63CA69-23F1-849E-0340-F7B913E98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6245" y="1794469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34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0C03A-F364-3E9A-BB40-F5E6016DDD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009969" y="2889406"/>
            <a:ext cx="8380445" cy="1884226"/>
          </a:xfrm>
        </p:spPr>
        <p:txBody>
          <a:bodyPr/>
          <a:lstStyle/>
          <a:p>
            <a:pPr algn="ctr"/>
            <a:r>
              <a:rPr lang="en-US" sz="4800" i="0" dirty="0">
                <a:solidFill>
                  <a:srgbClr val="28252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Any thoughts or </a:t>
            </a:r>
            <a:r>
              <a:rPr lang="en-US" sz="4800" dirty="0">
                <a:solidFill>
                  <a:srgbClr val="28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suggestions</a:t>
            </a:r>
            <a:r>
              <a:rPr lang="en-US" sz="4800" i="0" dirty="0">
                <a:solidFill>
                  <a:srgbClr val="28252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 descr="A blue face with white glove&#10;&#10;Description automatically generated">
            <a:extLst>
              <a:ext uri="{FF2B5EF4-FFF2-40B4-BE49-F238E27FC236}">
                <a16:creationId xmlns:a16="http://schemas.microsoft.com/office/drawing/2014/main" id="{E25188B3-66EC-CA9B-27A2-9EF5694DE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31" y="819546"/>
            <a:ext cx="2323322" cy="23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06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0849" y="1147573"/>
            <a:ext cx="9384102" cy="347450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key factors most strongly associated with the occurrence of strokes?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each predictor's distribution differ between different stroke cases 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we determine statistically significant correlations or patterns in stroke occurrence based on categorical variables?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we identify trends or variations in stroke risk based on time-related factors like age?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accurate is it on building a machine learning model predict stroke occurrence based on the dataset?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phic 1" descr="Head with Gears">
            <a:extLst>
              <a:ext uri="{FF2B5EF4-FFF2-40B4-BE49-F238E27FC236}">
                <a16:creationId xmlns:a16="http://schemas.microsoft.com/office/drawing/2014/main" id="{16C1F7F6-8878-6D48-F64A-D6EE42E1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B91405A-9588-832F-F90E-7FD9DAAF4288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</a:p>
        </p:txBody>
      </p:sp>
    </p:spTree>
    <p:extLst>
      <p:ext uri="{BB962C8B-B14F-4D97-AF65-F5344CB8AC3E}">
        <p14:creationId xmlns:p14="http://schemas.microsoft.com/office/powerpoint/2010/main" val="2613554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D720063-EB0E-06B1-8E8A-3800B56D594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3" y="1142759"/>
            <a:ext cx="8072273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 Prediction dataset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sourced from Kaggle</a:t>
            </a:r>
          </a:p>
          <a:p>
            <a:pPr marR="0" lvl="0"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contains,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5100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observations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07709B4-E4FA-1BF9-F6BD-9691E11F01A0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DETAILS</a:t>
            </a:r>
          </a:p>
        </p:txBody>
      </p:sp>
      <p:pic>
        <p:nvPicPr>
          <p:cNvPr id="7" name="Picture 6" descr="A computer server with blue text">
            <a:extLst>
              <a:ext uri="{FF2B5EF4-FFF2-40B4-BE49-F238E27FC236}">
                <a16:creationId xmlns:a16="http://schemas.microsoft.com/office/drawing/2014/main" id="{5AB98B9F-1512-047A-2150-2703E253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769" y="1142759"/>
            <a:ext cx="4068932" cy="27126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E45C39-722D-8DEF-60FC-2440C51B8529}"/>
              </a:ext>
            </a:extLst>
          </p:cNvPr>
          <p:cNvSpPr txBox="1"/>
          <p:nvPr/>
        </p:nvSpPr>
        <p:spPr>
          <a:xfrm>
            <a:off x="943251" y="3152135"/>
            <a:ext cx="80722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 Details: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Age, Gender, Work Type, Marital Status, Residence Type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 Metrics specifics: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BMI, Heart Disease, Hypertension, Glucose Level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Variable :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</a:t>
            </a:r>
          </a:p>
        </p:txBody>
      </p:sp>
    </p:spTree>
    <p:extLst>
      <p:ext uri="{BB962C8B-B14F-4D97-AF65-F5344CB8AC3E}">
        <p14:creationId xmlns:p14="http://schemas.microsoft.com/office/powerpoint/2010/main" val="2794837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00596-F104-F784-10A7-38D1F5490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A296ABF-8E90-4F76-91E1-64E1B0AFCFD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3" y="1142759"/>
            <a:ext cx="8072273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 Prediction dataset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is imbalanced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Heavily Biased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95%                5%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62FD876-0E54-0641-A287-A2DFB1B4DF97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DETAILS</a:t>
            </a:r>
          </a:p>
        </p:txBody>
      </p:sp>
      <p:pic>
        <p:nvPicPr>
          <p:cNvPr id="7" name="Picture 6" descr="A computer server with blue text">
            <a:extLst>
              <a:ext uri="{FF2B5EF4-FFF2-40B4-BE49-F238E27FC236}">
                <a16:creationId xmlns:a16="http://schemas.microsoft.com/office/drawing/2014/main" id="{1E934AA0-E238-B12D-34DB-DA9C2B736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769" y="1142759"/>
            <a:ext cx="4068932" cy="2712621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F07B11-74E0-246D-FA0B-218B20ADB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262277"/>
              </p:ext>
            </p:extLst>
          </p:nvPr>
        </p:nvGraphicFramePr>
        <p:xfrm>
          <a:off x="3030375" y="3086897"/>
          <a:ext cx="4068931" cy="11585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46357">
                  <a:extLst>
                    <a:ext uri="{9D8B030D-6E8A-4147-A177-3AD203B41FA5}">
                      <a16:colId xmlns:a16="http://schemas.microsoft.com/office/drawing/2014/main" val="783065782"/>
                    </a:ext>
                  </a:extLst>
                </a:gridCol>
                <a:gridCol w="2122574">
                  <a:extLst>
                    <a:ext uri="{9D8B030D-6E8A-4147-A177-3AD203B41FA5}">
                      <a16:colId xmlns:a16="http://schemas.microsoft.com/office/drawing/2014/main" val="2912112286"/>
                    </a:ext>
                  </a:extLst>
                </a:gridCol>
              </a:tblGrid>
              <a:tr h="57926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STROKE =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STROKE =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596786"/>
                  </a:ext>
                </a:extLst>
              </a:tr>
              <a:tr h="57926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4861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293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186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089808B-C711-9E0A-D218-8F037F95078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7" y="1423356"/>
            <a:ext cx="9284960" cy="371192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PREPROCESSING RESULT :</a:t>
            </a:r>
            <a:endParaRPr lang="en-US" sz="4000" b="1" dirty="0">
              <a:solidFill>
                <a:schemeClr val="tx1"/>
              </a:solidFill>
              <a:ea typeface="+mj-ea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values in 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“BMI”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 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(Filled with mean)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redundant rows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outliers but useful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E7005AC-26CD-0ED4-826D-BE339574A4D6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4" name="Picture 3" descr="A diagram of a box plot&#10;&#10;Description automatically generated">
            <a:extLst>
              <a:ext uri="{FF2B5EF4-FFF2-40B4-BE49-F238E27FC236}">
                <a16:creationId xmlns:a16="http://schemas.microsoft.com/office/drawing/2014/main" id="{E0E1EAEE-F331-163C-4A1A-6707E975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062" y="2450813"/>
            <a:ext cx="3630586" cy="2884178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19A287E-9068-4AA9-F08C-048C56E592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104" r="11870"/>
          <a:stretch/>
        </p:blipFill>
        <p:spPr>
          <a:xfrm>
            <a:off x="6096000" y="2893671"/>
            <a:ext cx="1925415" cy="212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87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F6F4B-7852-0976-53A8-77F33BF7E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7CB87E0-4370-1E1F-2F18-3278A7A0B28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6" y="1367159"/>
            <a:ext cx="10835911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Can we determine statistically significant correlations in stroke occurrence based on categorical variables?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some variables are </a:t>
            </a:r>
            <a:b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statistically significant </a:t>
            </a:r>
            <a:b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the result obtained</a:t>
            </a:r>
            <a:b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Chi-square test.</a:t>
            </a:r>
          </a:p>
          <a:p>
            <a:pPr marR="0" lvl="0">
              <a:spcAft>
                <a:spcPts val="0"/>
              </a:spcAft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D3D59E6-B5E8-7D44-798B-B0AADD453102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B3C09-D50A-6C8C-7A37-82B0DF195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615" y="2025416"/>
            <a:ext cx="5187194" cy="31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43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43143-3EE0-B5B9-FFB5-783BD30D5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18F86C86-03F7-0703-19D0-DC4A85AAA8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6" y="1380080"/>
            <a:ext cx="10835911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Can we identify trends or variations in stroke risk based on time-related factors like age?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 occurrences increase </a:t>
            </a:r>
            <a:b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significantly after the age of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b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higher frequencies observed</a:t>
            </a:r>
            <a:b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older age groups especially</a:t>
            </a:r>
            <a:b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 to 85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C60FB88-502B-9665-7820-340351A7BAF7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5A5E1E-B946-EBFE-93E6-C935C968D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451" y="1867696"/>
            <a:ext cx="5755693" cy="343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35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D71F0-8ED7-63C8-4399-0908889C9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CEE7E93-D575-063D-8ADC-A74C7467BA8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6" y="1121890"/>
            <a:ext cx="10835911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does the distribution of each predictor vary within stroke cases?</a:t>
            </a: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stroke cases are tied to being married, especially among women. </a:t>
            </a: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3B2B8C2-11CC-04A0-C5BF-7E75A395CDB1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F2E2F-C340-270A-8433-1181BFD81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816" y="1620869"/>
            <a:ext cx="3797734" cy="2836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9951CA-68F9-2EFD-0180-4754DF0A9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8" y="1630206"/>
            <a:ext cx="3797735" cy="28362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BDEC4F-7CF5-D8A2-B338-C79809481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550" y="1620878"/>
            <a:ext cx="3797735" cy="283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09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4690</TotalTime>
  <Words>764</Words>
  <Application>Microsoft Office PowerPoint</Application>
  <PresentationFormat>Widescreen</PresentationFormat>
  <Paragraphs>152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Arial</vt:lpstr>
      <vt:lpstr>Office Theme</vt:lpstr>
      <vt:lpstr>2_Office Theme</vt:lpstr>
      <vt:lpstr>                             DATS 6103   STROKE    PREDICTION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Aswin Balaji T R</cp:lastModifiedBy>
  <cp:revision>88</cp:revision>
  <dcterms:created xsi:type="dcterms:W3CDTF">2020-03-10T16:22:03Z</dcterms:created>
  <dcterms:modified xsi:type="dcterms:W3CDTF">2024-12-12T22:22:10Z</dcterms:modified>
</cp:coreProperties>
</file>